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03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5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03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93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44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84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81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51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14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47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C9C1F9B-CF88-45EF-8AAF-6580A82444B5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C88A36F-A378-4275-81CB-41B14342C7B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62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6BFE11-A0DF-3214-A25A-3DD711381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Buckman | LinkedIn">
            <a:extLst>
              <a:ext uri="{FF2B5EF4-FFF2-40B4-BE49-F238E27FC236}">
                <a16:creationId xmlns:a16="http://schemas.microsoft.com/office/drawing/2014/main" id="{05010724-BE86-17C6-80BC-FEBF726E2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37" y="1421422"/>
            <a:ext cx="2189285" cy="218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09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8139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1.2 Exploration of </a:t>
            </a:r>
            <a:r>
              <a:rPr lang="en-US" sz="2400" b="1" dirty="0" err="1"/>
              <a:t>Role,Career</a:t>
            </a:r>
            <a:r>
              <a:rPr lang="en-US" sz="2400" b="1" dirty="0"/>
              <a:t> Stages and Income bracket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403123" y="1651819"/>
            <a:ext cx="3500284" cy="226142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550606" y="1917290"/>
            <a:ext cx="32151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Household Income: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count is the number of entity in the dataset</a:t>
            </a:r>
          </a:p>
          <a:p>
            <a:r>
              <a:rPr lang="en-US" dirty="0">
                <a:solidFill>
                  <a:schemeClr val="bg1"/>
                </a:solidFill>
              </a:rPr>
              <a:t>% is the percentage of unique gender type in total gender type that invests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245C0-3309-8A73-B2CC-AC6DA182746A}"/>
              </a:ext>
            </a:extLst>
          </p:cNvPr>
          <p:cNvSpPr/>
          <p:nvPr/>
        </p:nvSpPr>
        <p:spPr>
          <a:xfrm>
            <a:off x="4510358" y="4606299"/>
            <a:ext cx="7543896" cy="184723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F76FEC-DA0A-8160-0E92-CF6A0B3734AE}"/>
              </a:ext>
            </a:extLst>
          </p:cNvPr>
          <p:cNvSpPr txBox="1"/>
          <p:nvPr/>
        </p:nvSpPr>
        <p:spPr>
          <a:xfrm>
            <a:off x="4584100" y="4699204"/>
            <a:ext cx="7378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people who earn </a:t>
            </a:r>
            <a: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Segoe WPC"/>
              </a:rPr>
              <a:t>Above US$ 30086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is </a:t>
            </a:r>
            <a: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Segoe WPC"/>
              </a:rPr>
              <a:t>123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time giving 15.2%, </a:t>
            </a:r>
            <a: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Segoe WPC"/>
              </a:rPr>
              <a:t>US$ 2735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is 121 time giving 14.9%,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egoe WPC"/>
              </a:rPr>
              <a:t>US$ 13676 to US$ 19145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is 118 times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i.e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14.6%,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egoe WPC"/>
              </a:rPr>
              <a:t>US$ 2736 to US$ 8205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is 115 times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i.e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14.2%,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egoe WPC"/>
              </a:rPr>
              <a:t>US$ 2736 to US$ 8205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is 115 times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i.e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14.2%,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egoe WPC"/>
              </a:rPr>
              <a:t>US$ 19146 to US$ 24615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is 115 times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i.e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14.2%,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egoe WPC"/>
              </a:rPr>
              <a:t>US$ 8206 to US$ 13675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is 114 times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i.e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14.1% and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egoe WPC"/>
              </a:rPr>
              <a:t>US$ 24616 to US$ 30085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is 104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i.e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12.8% of whole Role that are ready to invest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BEE7A-0A71-B072-95AD-9A15A8822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2" y="3998043"/>
            <a:ext cx="2507131" cy="23293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259919-9E21-B110-AFB3-F41BBFDF7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69" y="1877716"/>
            <a:ext cx="3872015" cy="2497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87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1.3 Behavior insights % of income invested, source of awareness, level of knowledge in investments, risk level, reason for investments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60222" y="1898002"/>
            <a:ext cx="4498857" cy="4187969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128577" y="2022798"/>
            <a:ext cx="451376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% of Income Invested:</a:t>
            </a:r>
          </a:p>
          <a:p>
            <a:r>
              <a:rPr lang="en-US" dirty="0">
                <a:solidFill>
                  <a:schemeClr val="bg1"/>
                </a:solidFill>
              </a:rPr>
              <a:t>130 people invest above 26% of their income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16%</a:t>
            </a:r>
          </a:p>
          <a:p>
            <a:r>
              <a:rPr lang="en-US" dirty="0">
                <a:solidFill>
                  <a:schemeClr val="bg1"/>
                </a:solidFill>
              </a:rPr>
              <a:t>122 people invest </a:t>
            </a:r>
            <a:r>
              <a:rPr lang="en-US" dirty="0" err="1">
                <a:solidFill>
                  <a:schemeClr val="bg1"/>
                </a:solidFill>
              </a:rPr>
              <a:t>upto</a:t>
            </a:r>
            <a:r>
              <a:rPr lang="en-US" dirty="0">
                <a:solidFill>
                  <a:schemeClr val="bg1"/>
                </a:solidFill>
              </a:rPr>
              <a:t> of their income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15.1%</a:t>
            </a:r>
          </a:p>
          <a:p>
            <a:r>
              <a:rPr lang="en-US" dirty="0">
                <a:solidFill>
                  <a:schemeClr val="bg1"/>
                </a:solidFill>
              </a:rPr>
              <a:t>122 people invest 6% to 10% of their income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15.1%</a:t>
            </a:r>
          </a:p>
          <a:p>
            <a:r>
              <a:rPr lang="en-US" dirty="0">
                <a:solidFill>
                  <a:schemeClr val="bg1"/>
                </a:solidFill>
              </a:rPr>
              <a:t>117 people invest 21% to 25% of their income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14.4%</a:t>
            </a:r>
          </a:p>
          <a:p>
            <a:r>
              <a:rPr lang="en-US" dirty="0">
                <a:solidFill>
                  <a:schemeClr val="bg1"/>
                </a:solidFill>
              </a:rPr>
              <a:t>113 people invest 11% to 15% of their income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14%</a:t>
            </a:r>
          </a:p>
          <a:p>
            <a:r>
              <a:rPr lang="en-US" dirty="0">
                <a:solidFill>
                  <a:schemeClr val="bg1"/>
                </a:solidFill>
              </a:rPr>
              <a:t>104 people don’t want to reveal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12.8%</a:t>
            </a:r>
          </a:p>
          <a:p>
            <a:r>
              <a:rPr lang="en-US" dirty="0">
                <a:solidFill>
                  <a:schemeClr val="bg1"/>
                </a:solidFill>
              </a:rPr>
              <a:t>102 people invest 16% to 20% of their income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12.6%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673BB-B3F0-AF64-0F9C-4B4EB2712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42" y="4351078"/>
            <a:ext cx="2382393" cy="2020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0230B4-2E8D-ACDE-1E54-B3DE86C17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02" y="1906823"/>
            <a:ext cx="2805068" cy="2343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52133-8A59-D754-D3F0-DF15DB6E4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05" y="3427323"/>
            <a:ext cx="3001810" cy="2909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60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1.3 Behavior insights % of income invested, source of awareness, level of knowledge in investments, risk level, reason for investments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156933" y="1898003"/>
            <a:ext cx="5365377" cy="226076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178401" y="1841457"/>
            <a:ext cx="63953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Source of Awareness:</a:t>
            </a:r>
          </a:p>
          <a:p>
            <a:r>
              <a:rPr lang="en-US" dirty="0">
                <a:solidFill>
                  <a:schemeClr val="bg1"/>
                </a:solidFill>
              </a:rPr>
              <a:t>133 people have awareness via Workers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16%</a:t>
            </a:r>
          </a:p>
          <a:p>
            <a:r>
              <a:rPr lang="en-US" dirty="0">
                <a:solidFill>
                  <a:schemeClr val="bg1"/>
                </a:solidFill>
              </a:rPr>
              <a:t>119 people have awareness via Television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14.7%</a:t>
            </a:r>
          </a:p>
          <a:p>
            <a:r>
              <a:rPr lang="en-US" dirty="0">
                <a:solidFill>
                  <a:schemeClr val="bg1"/>
                </a:solidFill>
              </a:rPr>
              <a:t>118 people have awareness via Flash Board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14.6%</a:t>
            </a:r>
          </a:p>
          <a:p>
            <a:r>
              <a:rPr lang="en-US" dirty="0">
                <a:solidFill>
                  <a:schemeClr val="bg1"/>
                </a:solidFill>
              </a:rPr>
              <a:t>115 people have awareness via others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14.2%</a:t>
            </a:r>
          </a:p>
          <a:p>
            <a:r>
              <a:rPr lang="en-US" dirty="0">
                <a:solidFill>
                  <a:schemeClr val="bg1"/>
                </a:solidFill>
              </a:rPr>
              <a:t>111 people have awareness via Family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13.7%</a:t>
            </a:r>
          </a:p>
          <a:p>
            <a:r>
              <a:rPr lang="en-US" dirty="0">
                <a:solidFill>
                  <a:schemeClr val="bg1"/>
                </a:solidFill>
              </a:rPr>
              <a:t>110 people have awareness via </a:t>
            </a:r>
            <a:r>
              <a:rPr lang="en-US" dirty="0" err="1">
                <a:solidFill>
                  <a:schemeClr val="bg1"/>
                </a:solidFill>
              </a:rPr>
              <a:t>Magzine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13.6%</a:t>
            </a:r>
          </a:p>
          <a:p>
            <a:r>
              <a:rPr lang="en-US" dirty="0">
                <a:solidFill>
                  <a:schemeClr val="bg1"/>
                </a:solidFill>
              </a:rPr>
              <a:t>104 people have awareness via Friends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12.8%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3E95D-AC3A-4BC6-371C-CC744B708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6" y="4215309"/>
            <a:ext cx="2957294" cy="2235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BAA62-A22D-B953-92A6-A491E186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718" y="1834204"/>
            <a:ext cx="2696990" cy="25599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4502C4-8845-440D-CDB1-504BE91B8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82" y="3717893"/>
            <a:ext cx="2986928" cy="2646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03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1.3 Behavior insights % of income invested, source of awareness, level of knowledge in investments, risk level, reason for investments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79131" y="2045071"/>
            <a:ext cx="4053254" cy="349369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79131" y="2026323"/>
            <a:ext cx="44610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Level of Knowledge in investments products graded(1-10):</a:t>
            </a:r>
          </a:p>
          <a:p>
            <a:r>
              <a:rPr lang="en-US" dirty="0">
                <a:solidFill>
                  <a:schemeClr val="bg1"/>
                </a:solidFill>
              </a:rPr>
              <a:t>95 people graded with 9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11.7% </a:t>
            </a:r>
          </a:p>
          <a:p>
            <a:r>
              <a:rPr lang="en-US" dirty="0">
                <a:solidFill>
                  <a:schemeClr val="bg1"/>
                </a:solidFill>
              </a:rPr>
              <a:t>90 people graded with 6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11.1%</a:t>
            </a:r>
          </a:p>
          <a:p>
            <a:r>
              <a:rPr lang="en-US" dirty="0">
                <a:solidFill>
                  <a:schemeClr val="bg1"/>
                </a:solidFill>
              </a:rPr>
              <a:t>88 people graded with 3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10.9%</a:t>
            </a:r>
          </a:p>
          <a:p>
            <a:r>
              <a:rPr lang="en-US" dirty="0">
                <a:solidFill>
                  <a:schemeClr val="bg1"/>
                </a:solidFill>
              </a:rPr>
              <a:t>86 people graded with 10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10.5%</a:t>
            </a:r>
          </a:p>
          <a:p>
            <a:r>
              <a:rPr lang="en-US" dirty="0">
                <a:solidFill>
                  <a:schemeClr val="bg1"/>
                </a:solidFill>
              </a:rPr>
              <a:t>85 people graded with 1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10.5%</a:t>
            </a:r>
          </a:p>
          <a:p>
            <a:r>
              <a:rPr lang="en-US" dirty="0">
                <a:solidFill>
                  <a:schemeClr val="bg1"/>
                </a:solidFill>
              </a:rPr>
              <a:t>76 people graded with 4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9.4%</a:t>
            </a:r>
          </a:p>
          <a:p>
            <a:r>
              <a:rPr lang="en-US" dirty="0">
                <a:solidFill>
                  <a:schemeClr val="bg1"/>
                </a:solidFill>
              </a:rPr>
              <a:t>75 people graded with 5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9.3%</a:t>
            </a:r>
          </a:p>
          <a:p>
            <a:r>
              <a:rPr lang="en-US" dirty="0">
                <a:solidFill>
                  <a:schemeClr val="bg1"/>
                </a:solidFill>
              </a:rPr>
              <a:t>73 people graded with 7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9%</a:t>
            </a:r>
          </a:p>
          <a:p>
            <a:r>
              <a:rPr lang="en-US" dirty="0">
                <a:solidFill>
                  <a:schemeClr val="bg1"/>
                </a:solidFill>
              </a:rPr>
              <a:t>72 people graded with 8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8.9%</a:t>
            </a:r>
          </a:p>
          <a:p>
            <a:r>
              <a:rPr lang="en-US" dirty="0">
                <a:solidFill>
                  <a:schemeClr val="bg1"/>
                </a:solidFill>
              </a:rPr>
              <a:t>70 people graded with 2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8.6%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C4F65-029A-541B-0526-821CE8BBE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368" y="4396781"/>
            <a:ext cx="2862103" cy="2076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618B88-A490-68D0-D4EF-AA6FF24F5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28" y="1986340"/>
            <a:ext cx="2499063" cy="2267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AF647D-0831-341A-13A2-7086A3E54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145" y="1986341"/>
            <a:ext cx="3137158" cy="2513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4979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1.3 Behavior insights % of income invested, source of awareness, level of knowledge in investments, risk level, reason for investments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79132" y="2060065"/>
            <a:ext cx="3622430" cy="3478699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96716" y="2031742"/>
            <a:ext cx="398825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Level of Knowledge in share markets graded(1-10):</a:t>
            </a:r>
          </a:p>
          <a:p>
            <a:r>
              <a:rPr lang="en-US" dirty="0">
                <a:solidFill>
                  <a:schemeClr val="bg1"/>
                </a:solidFill>
              </a:rPr>
              <a:t>92 people graded with 6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11.4% </a:t>
            </a:r>
          </a:p>
          <a:p>
            <a:r>
              <a:rPr lang="en-US" dirty="0">
                <a:solidFill>
                  <a:schemeClr val="bg1"/>
                </a:solidFill>
              </a:rPr>
              <a:t>91 people graded with 1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11.2%</a:t>
            </a:r>
          </a:p>
          <a:p>
            <a:r>
              <a:rPr lang="en-US" dirty="0">
                <a:solidFill>
                  <a:schemeClr val="bg1"/>
                </a:solidFill>
              </a:rPr>
              <a:t>84 people graded with 5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10.4%</a:t>
            </a:r>
          </a:p>
          <a:p>
            <a:r>
              <a:rPr lang="en-US" dirty="0">
                <a:solidFill>
                  <a:schemeClr val="bg1"/>
                </a:solidFill>
              </a:rPr>
              <a:t>83 people graded with 4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10.2%</a:t>
            </a:r>
          </a:p>
          <a:p>
            <a:r>
              <a:rPr lang="en-US" dirty="0">
                <a:solidFill>
                  <a:schemeClr val="bg1"/>
                </a:solidFill>
              </a:rPr>
              <a:t>82 people graded with 8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10.1%</a:t>
            </a:r>
          </a:p>
          <a:p>
            <a:r>
              <a:rPr lang="en-US" dirty="0">
                <a:solidFill>
                  <a:schemeClr val="bg1"/>
                </a:solidFill>
              </a:rPr>
              <a:t>78 people graded with 10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9.6%</a:t>
            </a:r>
          </a:p>
          <a:p>
            <a:r>
              <a:rPr lang="en-US" dirty="0">
                <a:solidFill>
                  <a:schemeClr val="bg1"/>
                </a:solidFill>
              </a:rPr>
              <a:t>76 people graded with 3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9.4%</a:t>
            </a:r>
          </a:p>
          <a:p>
            <a:r>
              <a:rPr lang="en-US" dirty="0">
                <a:solidFill>
                  <a:schemeClr val="bg1"/>
                </a:solidFill>
              </a:rPr>
              <a:t>76 people graded with 2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9.4%</a:t>
            </a:r>
          </a:p>
          <a:p>
            <a:r>
              <a:rPr lang="en-US" dirty="0">
                <a:solidFill>
                  <a:schemeClr val="bg1"/>
                </a:solidFill>
              </a:rPr>
              <a:t>74 people graded with 9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9.1%</a:t>
            </a:r>
          </a:p>
          <a:p>
            <a:r>
              <a:rPr lang="en-US" dirty="0">
                <a:solidFill>
                  <a:schemeClr val="bg1"/>
                </a:solidFill>
              </a:rPr>
              <a:t>74 people graded with 7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9.1%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AF6D9-4B25-3364-836F-62646BFF5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694" y="3884897"/>
            <a:ext cx="2732714" cy="2513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AEA5FF-3FF3-4103-2F86-31B1EEE43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62" y="1679782"/>
            <a:ext cx="2126623" cy="2246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BB5DD0-6F83-1268-F16E-8FE57294E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384" y="3892566"/>
            <a:ext cx="3095206" cy="2479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2921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1.3 Behavior insights % of income invested, source of awareness, level of knowledge in investments, risk level, reason for investments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79132" y="2060065"/>
            <a:ext cx="3490545" cy="244308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96716" y="2031742"/>
            <a:ext cx="398825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Level of Knowledge in Govt. Schemes graded(1-6):</a:t>
            </a:r>
          </a:p>
          <a:p>
            <a:r>
              <a:rPr lang="en-US" dirty="0">
                <a:solidFill>
                  <a:schemeClr val="bg1"/>
                </a:solidFill>
              </a:rPr>
              <a:t>158 people graded with 3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19.5% </a:t>
            </a:r>
          </a:p>
          <a:p>
            <a:r>
              <a:rPr lang="en-US" dirty="0">
                <a:solidFill>
                  <a:schemeClr val="bg1"/>
                </a:solidFill>
              </a:rPr>
              <a:t>143 people graded with 5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17.7%</a:t>
            </a:r>
          </a:p>
          <a:p>
            <a:r>
              <a:rPr lang="en-US" dirty="0">
                <a:solidFill>
                  <a:schemeClr val="bg1"/>
                </a:solidFill>
              </a:rPr>
              <a:t>133 people graded with 2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16.4%</a:t>
            </a:r>
          </a:p>
          <a:p>
            <a:r>
              <a:rPr lang="en-US" dirty="0">
                <a:solidFill>
                  <a:schemeClr val="bg1"/>
                </a:solidFill>
              </a:rPr>
              <a:t>133 people graded with 6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16.4%</a:t>
            </a:r>
          </a:p>
          <a:p>
            <a:r>
              <a:rPr lang="en-US" dirty="0">
                <a:solidFill>
                  <a:schemeClr val="bg1"/>
                </a:solidFill>
              </a:rPr>
              <a:t>127 people graded with 1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15.7%</a:t>
            </a:r>
          </a:p>
          <a:p>
            <a:r>
              <a:rPr lang="en-US" dirty="0">
                <a:solidFill>
                  <a:schemeClr val="bg1"/>
                </a:solidFill>
              </a:rPr>
              <a:t>116 people graded with 4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14.3%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35FBF-EF66-7403-DB45-EE582FCBD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" y="4596019"/>
            <a:ext cx="2636748" cy="1714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CB4E0-329B-D905-5B48-3A8DBCE93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85" y="1922377"/>
            <a:ext cx="2859271" cy="3020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EDC6E9-045F-CC77-54F7-D89574849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07" y="3113282"/>
            <a:ext cx="4057372" cy="3197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585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1.3 Behavior insights % of income invested, source of awareness, level of knowledge in investments, risk level, reason for investments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79132" y="2060065"/>
            <a:ext cx="3578468" cy="2248166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61458" y="2235556"/>
            <a:ext cx="37016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Individuals willingness to take investment </a:t>
            </a:r>
            <a:r>
              <a:rPr lang="en-US" sz="2000" b="1" dirty="0" err="1">
                <a:solidFill>
                  <a:schemeClr val="bg1"/>
                </a:solidFill>
              </a:rPr>
              <a:t>hisks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281 people takes high risks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34.7%</a:t>
            </a:r>
          </a:p>
          <a:p>
            <a:r>
              <a:rPr lang="en-US" dirty="0">
                <a:solidFill>
                  <a:schemeClr val="bg1"/>
                </a:solidFill>
              </a:rPr>
              <a:t>270 people takes low risks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33.3%</a:t>
            </a:r>
          </a:p>
          <a:p>
            <a:r>
              <a:rPr lang="en-US" dirty="0">
                <a:solidFill>
                  <a:schemeClr val="bg1"/>
                </a:solidFill>
              </a:rPr>
              <a:t>259 people takes high risks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32.0%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A1BA8-3D8E-3CA5-D9C2-F7C70A332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" y="4422245"/>
            <a:ext cx="2250830" cy="1771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BEFB3-C19F-E6B7-C6E8-DB9FB0F3B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31" y="2486274"/>
            <a:ext cx="2347081" cy="24798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DB4D3B-340B-52BD-0B02-EC1322EB4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003" y="2413871"/>
            <a:ext cx="3330562" cy="2624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291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1.3 Behavior insights % of income invested, source of awareness, level of knowledge in investments, risk level, reason for investments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184635" y="2060065"/>
            <a:ext cx="4192653" cy="2875559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166117" y="2149173"/>
            <a:ext cx="42111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Reason for investments: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143 people invest </a:t>
            </a:r>
            <a:r>
              <a:rPr lang="en-US" dirty="0" err="1">
                <a:solidFill>
                  <a:schemeClr val="bg1"/>
                </a:solidFill>
              </a:rPr>
              <a:t>bcoz</a:t>
            </a:r>
            <a:r>
              <a:rPr lang="en-US" dirty="0">
                <a:solidFill>
                  <a:schemeClr val="bg1"/>
                </a:solidFill>
              </a:rPr>
              <a:t> of Status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17.7%</a:t>
            </a:r>
          </a:p>
          <a:p>
            <a:r>
              <a:rPr lang="en-US" dirty="0">
                <a:solidFill>
                  <a:schemeClr val="bg1"/>
                </a:solidFill>
              </a:rPr>
              <a:t>143 people invest </a:t>
            </a:r>
            <a:r>
              <a:rPr lang="en-US" dirty="0" err="1">
                <a:solidFill>
                  <a:schemeClr val="bg1"/>
                </a:solidFill>
              </a:rPr>
              <a:t>bcoz</a:t>
            </a:r>
            <a:r>
              <a:rPr lang="en-US" dirty="0">
                <a:solidFill>
                  <a:schemeClr val="bg1"/>
                </a:solidFill>
              </a:rPr>
              <a:t> of Inflation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17.7%</a:t>
            </a:r>
          </a:p>
          <a:p>
            <a:r>
              <a:rPr lang="en-US" dirty="0">
                <a:solidFill>
                  <a:schemeClr val="bg1"/>
                </a:solidFill>
              </a:rPr>
              <a:t>139 people invest </a:t>
            </a:r>
            <a:r>
              <a:rPr lang="en-US" dirty="0" err="1">
                <a:solidFill>
                  <a:schemeClr val="bg1"/>
                </a:solidFill>
              </a:rPr>
              <a:t>bcoz</a:t>
            </a:r>
            <a:r>
              <a:rPr lang="en-US" dirty="0">
                <a:solidFill>
                  <a:schemeClr val="bg1"/>
                </a:solidFill>
              </a:rPr>
              <a:t> of Return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17.2%</a:t>
            </a:r>
          </a:p>
          <a:p>
            <a:r>
              <a:rPr lang="en-US" dirty="0">
                <a:solidFill>
                  <a:schemeClr val="bg1"/>
                </a:solidFill>
              </a:rPr>
              <a:t>129 people invest </a:t>
            </a:r>
            <a:r>
              <a:rPr lang="en-US" dirty="0" err="1">
                <a:solidFill>
                  <a:schemeClr val="bg1"/>
                </a:solidFill>
              </a:rPr>
              <a:t>bcoz</a:t>
            </a:r>
            <a:r>
              <a:rPr lang="en-US" dirty="0">
                <a:solidFill>
                  <a:schemeClr val="bg1"/>
                </a:solidFill>
              </a:rPr>
              <a:t> of Others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15.9%</a:t>
            </a:r>
          </a:p>
          <a:p>
            <a:r>
              <a:rPr lang="en-US" dirty="0">
                <a:solidFill>
                  <a:schemeClr val="bg1"/>
                </a:solidFill>
              </a:rPr>
              <a:t>128 people invest </a:t>
            </a:r>
            <a:r>
              <a:rPr lang="en-US" dirty="0" err="1">
                <a:solidFill>
                  <a:schemeClr val="bg1"/>
                </a:solidFill>
              </a:rPr>
              <a:t>bcoz</a:t>
            </a:r>
            <a:r>
              <a:rPr lang="en-US" dirty="0">
                <a:solidFill>
                  <a:schemeClr val="bg1"/>
                </a:solidFill>
              </a:rPr>
              <a:t> of Tax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17.7%  128 people invest </a:t>
            </a:r>
            <a:r>
              <a:rPr lang="en-US" dirty="0" err="1">
                <a:solidFill>
                  <a:schemeClr val="bg1"/>
                </a:solidFill>
              </a:rPr>
              <a:t>bcoz</a:t>
            </a:r>
            <a:r>
              <a:rPr lang="en-US" dirty="0">
                <a:solidFill>
                  <a:schemeClr val="bg1"/>
                </a:solidFill>
              </a:rPr>
              <a:t> of Fun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17.2%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23DBE-011F-FF91-531A-83C523B4D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28" y="4501671"/>
            <a:ext cx="2371081" cy="1949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ABC56-E7C4-A98F-65ED-7F07C17E3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28" y="2034823"/>
            <a:ext cx="2491831" cy="2359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E04B32-9780-DE91-EC2B-3916CD9AE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54" y="3760791"/>
            <a:ext cx="3409338" cy="26342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24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Correlation of Target with Features</a:t>
            </a:r>
            <a:endParaRPr lang="en-IN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B514A-B5AB-110C-ACD7-63C753D3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457" y="1458862"/>
            <a:ext cx="8673843" cy="3481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5477E4-AFBD-51F4-8AB8-56A9B335A0F4}"/>
              </a:ext>
            </a:extLst>
          </p:cNvPr>
          <p:cNvSpPr/>
          <p:nvPr/>
        </p:nvSpPr>
        <p:spPr>
          <a:xfrm>
            <a:off x="79132" y="2294789"/>
            <a:ext cx="3024553" cy="187276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837E9F-B004-EF96-66B0-A930C612A266}"/>
              </a:ext>
            </a:extLst>
          </p:cNvPr>
          <p:cNvSpPr txBox="1"/>
          <p:nvPr/>
        </p:nvSpPr>
        <p:spPr>
          <a:xfrm>
            <a:off x="61458" y="2387818"/>
            <a:ext cx="3128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 shows the contribution of features amongst them selves. That means their impact on other features </a:t>
            </a:r>
          </a:p>
          <a:p>
            <a:r>
              <a:rPr lang="en-US" dirty="0">
                <a:solidFill>
                  <a:schemeClr val="bg1"/>
                </a:solidFill>
              </a:rPr>
              <a:t>It one features changes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081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Preprocessing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Analyzing Data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5443807" y="707449"/>
            <a:ext cx="1521073" cy="56004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5425289" y="796557"/>
            <a:ext cx="421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Nan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A1706-52A6-7FEA-7795-A7DA45221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35" y="454007"/>
            <a:ext cx="4576677" cy="4217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18825-E5DD-93D8-F3ED-05B42F813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7" y="1765455"/>
            <a:ext cx="4332230" cy="44918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752182-6E0F-718A-3C08-4A593FCF7B9E}"/>
              </a:ext>
            </a:extLst>
          </p:cNvPr>
          <p:cNvSpPr/>
          <p:nvPr/>
        </p:nvSpPr>
        <p:spPr>
          <a:xfrm>
            <a:off x="4673014" y="5396677"/>
            <a:ext cx="1521073" cy="56004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21087-CBEA-CFD8-6672-2F447FA987B6}"/>
              </a:ext>
            </a:extLst>
          </p:cNvPr>
          <p:cNvSpPr txBox="1"/>
          <p:nvPr/>
        </p:nvSpPr>
        <p:spPr>
          <a:xfrm>
            <a:off x="4654496" y="5485785"/>
            <a:ext cx="421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Duplicates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52182-6E0F-718A-3C08-4A593FCF7B9E}"/>
              </a:ext>
            </a:extLst>
          </p:cNvPr>
          <p:cNvSpPr/>
          <p:nvPr/>
        </p:nvSpPr>
        <p:spPr>
          <a:xfrm>
            <a:off x="10191062" y="5668658"/>
            <a:ext cx="1521073" cy="56004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D21087-CBEA-CFD8-6672-2F447FA987B6}"/>
              </a:ext>
            </a:extLst>
          </p:cNvPr>
          <p:cNvSpPr txBox="1"/>
          <p:nvPr/>
        </p:nvSpPr>
        <p:spPr>
          <a:xfrm>
            <a:off x="10172544" y="5757766"/>
            <a:ext cx="421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Removing Sno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558EEF-AFC7-9CCE-BC05-5DBE9766E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672" y="4978988"/>
            <a:ext cx="2827265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8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481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1.1 Demographic Distribution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403123" y="1651819"/>
            <a:ext cx="3500284" cy="226142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550606" y="1917290"/>
            <a:ext cx="32151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Gender: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count is the number of entity in the dataset</a:t>
            </a:r>
          </a:p>
          <a:p>
            <a:r>
              <a:rPr lang="en-US" dirty="0">
                <a:solidFill>
                  <a:schemeClr val="bg1"/>
                </a:solidFill>
              </a:rPr>
              <a:t>% is the percentage of unique gender type in total gender type that invests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45E706-C9B2-E532-2269-A7A6C5286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68" y="4147256"/>
            <a:ext cx="1772297" cy="1298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3BE26E-C027-1777-E667-BD560E7D0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5" y="2776102"/>
            <a:ext cx="3017526" cy="32004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72245C0-3309-8A73-B2CC-AC6DA182746A}"/>
              </a:ext>
            </a:extLst>
          </p:cNvPr>
          <p:cNvSpPr/>
          <p:nvPr/>
        </p:nvSpPr>
        <p:spPr>
          <a:xfrm>
            <a:off x="8519651" y="676140"/>
            <a:ext cx="3362632" cy="16046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F76FEC-DA0A-8160-0E92-CF6A0B3734AE}"/>
              </a:ext>
            </a:extLst>
          </p:cNvPr>
          <p:cNvSpPr txBox="1"/>
          <p:nvPr/>
        </p:nvSpPr>
        <p:spPr>
          <a:xfrm>
            <a:off x="8593392" y="769045"/>
            <a:ext cx="3215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There are 427 women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is 52.7% of population are women</a:t>
            </a:r>
          </a:p>
          <a:p>
            <a:r>
              <a:rPr lang="en-US" dirty="0">
                <a:solidFill>
                  <a:schemeClr val="bg1"/>
                </a:solidFill>
              </a:rPr>
              <a:t>There are 383 men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is 47.3% of population are men who are investing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8A2810-5F5E-7074-6D70-8DDE690CA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59" y="953692"/>
            <a:ext cx="3520447" cy="3593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0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Model Creation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DecissionTree</a:t>
            </a:r>
            <a:r>
              <a:rPr lang="en-US" sz="2400" b="1" dirty="0"/>
              <a:t>: ID3 (Entropy)</a:t>
            </a:r>
            <a:endParaRPr lang="en-IN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9B86DC-3BD3-36AF-82A5-C4F68941F217}"/>
              </a:ext>
            </a:extLst>
          </p:cNvPr>
          <p:cNvSpPr/>
          <p:nvPr/>
        </p:nvSpPr>
        <p:spPr>
          <a:xfrm>
            <a:off x="79132" y="2060064"/>
            <a:ext cx="3605900" cy="263995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F2C6-E167-1A95-573B-E1F8DC390557}"/>
              </a:ext>
            </a:extLst>
          </p:cNvPr>
          <p:cNvSpPr txBox="1"/>
          <p:nvPr/>
        </p:nvSpPr>
        <p:spPr>
          <a:xfrm>
            <a:off x="61458" y="2235556"/>
            <a:ext cx="370164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Entropy: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Entropy in information theory measures how much information is expected to be gained upon measuring a random variable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4DD97F-3011-2993-75EC-6E232328D068}"/>
                  </a:ext>
                </a:extLst>
              </p:cNvPr>
              <p:cNvSpPr txBox="1"/>
              <p:nvPr/>
            </p:nvSpPr>
            <p:spPr>
              <a:xfrm>
                <a:off x="507492" y="4085562"/>
                <a:ext cx="2550185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b="0" dirty="0">
                    <a:solidFill>
                      <a:schemeClr val="bg1"/>
                    </a:solidFill>
                  </a:rPr>
                  <a:t>Entropy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IN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4DD97F-3011-2993-75EC-6E232328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92" y="4085562"/>
                <a:ext cx="2550185" cy="278025"/>
              </a:xfrm>
              <a:prstGeom prst="rect">
                <a:avLst/>
              </a:prstGeom>
              <a:blipFill>
                <a:blip r:embed="rId4"/>
                <a:stretch>
                  <a:fillRect l="-5489" t="-173913" r="-1671" b="-260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D863062A-D0EF-36A9-F540-D44147DBA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350" y="2316065"/>
            <a:ext cx="6492803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91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Model Creation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DecissionTree</a:t>
            </a:r>
            <a:r>
              <a:rPr lang="en-US" sz="2400" b="1" dirty="0"/>
              <a:t>: ID3 (Entropy)</a:t>
            </a:r>
            <a:endParaRPr lang="en-IN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9B86DC-3BD3-36AF-82A5-C4F68941F217}"/>
              </a:ext>
            </a:extLst>
          </p:cNvPr>
          <p:cNvSpPr/>
          <p:nvPr/>
        </p:nvSpPr>
        <p:spPr>
          <a:xfrm>
            <a:off x="79132" y="2060064"/>
            <a:ext cx="3605900" cy="263995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F2C6-E167-1A95-573B-E1F8DC390557}"/>
              </a:ext>
            </a:extLst>
          </p:cNvPr>
          <p:cNvSpPr txBox="1"/>
          <p:nvPr/>
        </p:nvSpPr>
        <p:spPr>
          <a:xfrm>
            <a:off x="61458" y="2235556"/>
            <a:ext cx="370164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Information Gain: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Information Gain calculates the reduction in the entropy and measures how well a given feature separates or classifies the target classes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4DD97F-3011-2993-75EC-6E232328D068}"/>
                  </a:ext>
                </a:extLst>
              </p:cNvPr>
              <p:cNvSpPr txBox="1"/>
              <p:nvPr/>
            </p:nvSpPr>
            <p:spPr>
              <a:xfrm>
                <a:off x="339318" y="4220299"/>
                <a:ext cx="2561983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IG</a:t>
                </a:r>
                <a14:m>
                  <m:oMath xmlns:m="http://schemas.openxmlformats.org/officeDocument/2006/math">
                    <m:r>
                      <a:rPr lang="en-I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I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IN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4DD97F-3011-2993-75EC-6E232328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18" y="4220299"/>
                <a:ext cx="2561983" cy="278025"/>
              </a:xfrm>
              <a:prstGeom prst="rect">
                <a:avLst/>
              </a:prstGeom>
              <a:blipFill>
                <a:blip r:embed="rId4"/>
                <a:stretch>
                  <a:fillRect l="-5714" t="-173913" r="-1190" b="-260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A5AE4C-6E54-4DD9-1F63-DC5E631DC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111" y="1829234"/>
            <a:ext cx="6569009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02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Model Creation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DecissionTree</a:t>
            </a:r>
            <a:r>
              <a:rPr lang="en-US" sz="2400" b="1" dirty="0"/>
              <a:t>: ID3 (Entropy)</a:t>
            </a:r>
            <a:endParaRPr lang="en-IN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9B86DC-3BD3-36AF-82A5-C4F68941F217}"/>
              </a:ext>
            </a:extLst>
          </p:cNvPr>
          <p:cNvSpPr/>
          <p:nvPr/>
        </p:nvSpPr>
        <p:spPr>
          <a:xfrm>
            <a:off x="79132" y="1612008"/>
            <a:ext cx="3683974" cy="153319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F2C6-E167-1A95-573B-E1F8DC390557}"/>
              </a:ext>
            </a:extLst>
          </p:cNvPr>
          <p:cNvSpPr txBox="1"/>
          <p:nvPr/>
        </p:nvSpPr>
        <p:spPr>
          <a:xfrm>
            <a:off x="61458" y="1787500"/>
            <a:ext cx="3701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Decission_tree</a:t>
            </a:r>
            <a:r>
              <a:rPr lang="en-US" sz="2000" dirty="0">
                <a:solidFill>
                  <a:schemeClr val="bg1"/>
                </a:solidFill>
              </a:rPr>
              <a:t> will recursively search for next best feature until outcome is obtained for subsets of current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65FEF-B57A-328B-7E0A-4A202E883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575" y="1005839"/>
            <a:ext cx="6971226" cy="42702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BF9D0C-8B96-7117-4787-A8EAEC54F57F}"/>
              </a:ext>
            </a:extLst>
          </p:cNvPr>
          <p:cNvSpPr/>
          <p:nvPr/>
        </p:nvSpPr>
        <p:spPr>
          <a:xfrm>
            <a:off x="93407" y="3390267"/>
            <a:ext cx="4945681" cy="292184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D180F2A-EB44-9DB7-CB0B-5B8CD8D0B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7" y="3340545"/>
            <a:ext cx="4945681" cy="2971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094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Validation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DecissionTree</a:t>
            </a:r>
            <a:r>
              <a:rPr lang="en-US" sz="2400" b="1" dirty="0"/>
              <a:t>: ID3 (Entropy)</a:t>
            </a:r>
            <a:endParaRPr lang="en-IN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9B86DC-3BD3-36AF-82A5-C4F68941F217}"/>
              </a:ext>
            </a:extLst>
          </p:cNvPr>
          <p:cNvSpPr/>
          <p:nvPr/>
        </p:nvSpPr>
        <p:spPr>
          <a:xfrm>
            <a:off x="79132" y="1612008"/>
            <a:ext cx="3622430" cy="2483127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F2C6-E167-1A95-573B-E1F8DC390557}"/>
              </a:ext>
            </a:extLst>
          </p:cNvPr>
          <p:cNvSpPr txBox="1"/>
          <p:nvPr/>
        </p:nvSpPr>
        <p:spPr>
          <a:xfrm>
            <a:off x="105507" y="1566966"/>
            <a:ext cx="380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90459-4F1A-6C1E-675E-3634EC548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" y="4230480"/>
            <a:ext cx="5823597" cy="2179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8125E2-5016-4FD7-76AD-0F8BB722F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260" y="905776"/>
            <a:ext cx="3475021" cy="3124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07CA42-692D-8781-C88D-BB5B28B33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861" y="4230480"/>
            <a:ext cx="6131007" cy="2179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60396-05B3-AB40-AE61-4EB5BF9F0E42}"/>
              </a:ext>
            </a:extLst>
          </p:cNvPr>
          <p:cNvSpPr txBox="1"/>
          <p:nvPr/>
        </p:nvSpPr>
        <p:spPr>
          <a:xfrm>
            <a:off x="186813" y="1723292"/>
            <a:ext cx="3374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Predict function is to predict the outcome of entered feature values using decision tree</a:t>
            </a:r>
          </a:p>
          <a:p>
            <a:r>
              <a:rPr lang="en-IN" dirty="0">
                <a:solidFill>
                  <a:schemeClr val="bg1"/>
                </a:solidFill>
              </a:rPr>
              <a:t>Plot tree is to plot the ID3 tree having root with maximum IG</a:t>
            </a:r>
          </a:p>
          <a:p>
            <a:r>
              <a:rPr lang="en-IN" dirty="0" err="1">
                <a:solidFill>
                  <a:schemeClr val="bg1"/>
                </a:solidFill>
              </a:rPr>
              <a:t>Arrange_xtest_data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func</a:t>
            </a:r>
            <a:r>
              <a:rPr lang="en-IN" dirty="0">
                <a:solidFill>
                  <a:schemeClr val="bg1"/>
                </a:solidFill>
              </a:rPr>
              <a:t> is used to arrange the new set of data </a:t>
            </a:r>
            <a:r>
              <a:rPr lang="en-IN" dirty="0" err="1">
                <a:solidFill>
                  <a:schemeClr val="bg1"/>
                </a:solidFill>
              </a:rPr>
              <a:t>wrt</a:t>
            </a:r>
            <a:r>
              <a:rPr lang="en-IN" dirty="0">
                <a:solidFill>
                  <a:schemeClr val="bg1"/>
                </a:solidFill>
              </a:rPr>
              <a:t> to nodes supremacy (IG) of tree</a:t>
            </a:r>
          </a:p>
        </p:txBody>
      </p:sp>
    </p:spTree>
    <p:extLst>
      <p:ext uri="{BB962C8B-B14F-4D97-AF65-F5344CB8AC3E}">
        <p14:creationId xmlns:p14="http://schemas.microsoft.com/office/powerpoint/2010/main" val="2165114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Model Creation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1177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DecissionTree</a:t>
            </a:r>
            <a:r>
              <a:rPr lang="en-US" sz="2400" b="1" dirty="0"/>
              <a:t>: ID3 (Entropy)</a:t>
            </a:r>
            <a:endParaRPr lang="en-IN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9B86DC-3BD3-36AF-82A5-C4F68941F217}"/>
              </a:ext>
            </a:extLst>
          </p:cNvPr>
          <p:cNvSpPr/>
          <p:nvPr/>
        </p:nvSpPr>
        <p:spPr>
          <a:xfrm>
            <a:off x="3209192" y="3810083"/>
            <a:ext cx="3622430" cy="2483127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F2C6-E167-1A95-573B-E1F8DC390557}"/>
              </a:ext>
            </a:extLst>
          </p:cNvPr>
          <p:cNvSpPr txBox="1"/>
          <p:nvPr/>
        </p:nvSpPr>
        <p:spPr>
          <a:xfrm>
            <a:off x="3235567" y="3765041"/>
            <a:ext cx="38092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Ploting</a:t>
            </a:r>
            <a:r>
              <a:rPr lang="en-US" sz="2000" dirty="0">
                <a:solidFill>
                  <a:schemeClr val="bg1"/>
                </a:solidFill>
              </a:rPr>
              <a:t> of Tree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Highest feature Kl of </a:t>
            </a:r>
            <a:r>
              <a:rPr lang="en-US" sz="2000" dirty="0" err="1">
                <a:solidFill>
                  <a:schemeClr val="bg1"/>
                </a:solidFill>
              </a:rPr>
              <a:t>sharemarkets</a:t>
            </a:r>
            <a:r>
              <a:rPr lang="en-US" sz="2000" dirty="0">
                <a:solidFill>
                  <a:schemeClr val="bg1"/>
                </a:solidFill>
              </a:rPr>
              <a:t> for which there are different values like 2,6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kl of </a:t>
            </a:r>
            <a:r>
              <a:rPr lang="en-US" sz="2000" dirty="0" err="1">
                <a:solidFill>
                  <a:schemeClr val="bg1"/>
                </a:solidFill>
              </a:rPr>
              <a:t>sharemarket</a:t>
            </a:r>
            <a:r>
              <a:rPr lang="en-US" sz="2000" dirty="0">
                <a:solidFill>
                  <a:schemeClr val="bg1"/>
                </a:solidFill>
              </a:rPr>
              <a:t> 2 next node is kl of product and so 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97AE31-8172-17AA-3B0A-FCADB890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724" y="719626"/>
            <a:ext cx="4991463" cy="541874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81ADA6-CC6D-203F-BD3E-3AC4AACAF902}"/>
              </a:ext>
            </a:extLst>
          </p:cNvPr>
          <p:cNvSpPr/>
          <p:nvPr/>
        </p:nvSpPr>
        <p:spPr>
          <a:xfrm>
            <a:off x="3587262" y="1598087"/>
            <a:ext cx="738553" cy="3548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Kl - </a:t>
            </a:r>
            <a:r>
              <a:rPr lang="en-IN" dirty="0" err="1"/>
              <a:t>sm</a:t>
            </a:r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B59B6B-1E3B-E591-0003-D0DB9406C142}"/>
              </a:ext>
            </a:extLst>
          </p:cNvPr>
          <p:cNvCxnSpPr>
            <a:cxnSpLocks/>
          </p:cNvCxnSpPr>
          <p:nvPr/>
        </p:nvCxnSpPr>
        <p:spPr>
          <a:xfrm flipH="1">
            <a:off x="3104954" y="1803424"/>
            <a:ext cx="552646" cy="5185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314E39B-201D-078B-7E2E-BC9F94322133}"/>
              </a:ext>
            </a:extLst>
          </p:cNvPr>
          <p:cNvSpPr/>
          <p:nvPr/>
        </p:nvSpPr>
        <p:spPr>
          <a:xfrm>
            <a:off x="2393840" y="2287775"/>
            <a:ext cx="868539" cy="5185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Kl -</a:t>
            </a:r>
            <a:r>
              <a:rPr lang="en-IN" dirty="0" err="1"/>
              <a:t>ip</a:t>
            </a:r>
            <a:endParaRPr lang="en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7B7609-F437-AC1A-080D-51F639E510F1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2143260" y="2730381"/>
            <a:ext cx="377775" cy="3853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644ED-EB26-82CE-6B8F-B50A296A5458}"/>
              </a:ext>
            </a:extLst>
          </p:cNvPr>
          <p:cNvSpPr txBox="1"/>
          <p:nvPr/>
        </p:nvSpPr>
        <p:spPr>
          <a:xfrm>
            <a:off x="3207576" y="1482350"/>
            <a:ext cx="50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CAB42C-15A6-768D-16D3-F92981A4538F}"/>
              </a:ext>
            </a:extLst>
          </p:cNvPr>
          <p:cNvSpPr txBox="1"/>
          <p:nvPr/>
        </p:nvSpPr>
        <p:spPr>
          <a:xfrm>
            <a:off x="1968207" y="2688299"/>
            <a:ext cx="43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DA453E0-964E-39E0-FD1E-CD7B7537CF78}"/>
              </a:ext>
            </a:extLst>
          </p:cNvPr>
          <p:cNvSpPr/>
          <p:nvPr/>
        </p:nvSpPr>
        <p:spPr>
          <a:xfrm>
            <a:off x="1524297" y="3115737"/>
            <a:ext cx="868539" cy="5159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Kl -</a:t>
            </a:r>
            <a:r>
              <a:rPr lang="en-IN" dirty="0" err="1"/>
              <a:t>ip</a:t>
            </a:r>
            <a:endParaRPr lang="en-IN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C439A-D058-5879-AB5A-8551EE46CDB8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1273717" y="3556138"/>
            <a:ext cx="377775" cy="3849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B3D6FD-C0B7-61AC-C590-300B8227B538}"/>
              </a:ext>
            </a:extLst>
          </p:cNvPr>
          <p:cNvSpPr txBox="1"/>
          <p:nvPr/>
        </p:nvSpPr>
        <p:spPr>
          <a:xfrm>
            <a:off x="1098664" y="3388676"/>
            <a:ext cx="50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&gt;=5%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FF7E5B-2C54-24C6-CF47-C1071B469F8A}"/>
              </a:ext>
            </a:extLst>
          </p:cNvPr>
          <p:cNvSpPr/>
          <p:nvPr/>
        </p:nvSpPr>
        <p:spPr>
          <a:xfrm>
            <a:off x="731287" y="3930617"/>
            <a:ext cx="868539" cy="376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pI</a:t>
            </a:r>
            <a:r>
              <a:rPr lang="en-IN" dirty="0"/>
              <a:t>&lt;=5%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B1B501-E165-9051-061E-481E937CAB63}"/>
              </a:ext>
            </a:extLst>
          </p:cNvPr>
          <p:cNvSpPr txBox="1"/>
          <p:nvPr/>
        </p:nvSpPr>
        <p:spPr>
          <a:xfrm>
            <a:off x="1251064" y="3666078"/>
            <a:ext cx="43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1254619-D333-E3A4-8DDF-432F3C27758B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467519" y="4251797"/>
            <a:ext cx="390963" cy="4241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C6E690E-844B-FC12-DD09-FF81BB6D2322}"/>
              </a:ext>
            </a:extLst>
          </p:cNvPr>
          <p:cNvSpPr/>
          <p:nvPr/>
        </p:nvSpPr>
        <p:spPr>
          <a:xfrm>
            <a:off x="80372" y="4675963"/>
            <a:ext cx="868539" cy="376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Tax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741FAD-29C2-DE56-839E-D1E57E136CD0}"/>
              </a:ext>
            </a:extLst>
          </p:cNvPr>
          <p:cNvCxnSpPr>
            <a:cxnSpLocks/>
          </p:cNvCxnSpPr>
          <p:nvPr/>
        </p:nvCxnSpPr>
        <p:spPr>
          <a:xfrm>
            <a:off x="4013689" y="1960860"/>
            <a:ext cx="49159" cy="7294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440AE2-3301-CCE8-CDD5-4222AFAF6832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4217656" y="1900933"/>
            <a:ext cx="511070" cy="6209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1ED00D-125B-9DBF-A9F6-9AC5DC56A0B4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4325815" y="1775490"/>
            <a:ext cx="1116623" cy="3080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31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2" y="245806"/>
            <a:ext cx="11023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Classification report, confusion matrix and Validation by </a:t>
            </a:r>
            <a:r>
              <a:rPr lang="en-US" sz="4000" b="1" dirty="0" err="1"/>
              <a:t>ramdom</a:t>
            </a:r>
            <a:r>
              <a:rPr lang="en-US" sz="4000" b="1" dirty="0"/>
              <a:t> data</a:t>
            </a:r>
            <a:endParaRPr lang="en-IN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E52E82-DFF2-FFDC-04D4-4BD708193AC5}"/>
              </a:ext>
            </a:extLst>
          </p:cNvPr>
          <p:cNvSpPr/>
          <p:nvPr/>
        </p:nvSpPr>
        <p:spPr>
          <a:xfrm>
            <a:off x="79132" y="2060064"/>
            <a:ext cx="3605900" cy="263995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9C20B-CBE7-ED00-F7FC-0045E8A97866}"/>
              </a:ext>
            </a:extLst>
          </p:cNvPr>
          <p:cNvSpPr txBox="1"/>
          <p:nvPr/>
        </p:nvSpPr>
        <p:spPr>
          <a:xfrm>
            <a:off x="61458" y="2235556"/>
            <a:ext cx="3701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classification report is a text summary that shows the main metrics for each class of a machine learning model. It usually includes the precision, recall, F1-score, and support for each class, as well as the weighted average of these metrics across all classes.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A0774-66B1-7E29-55FD-CA0AAAF7A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02089"/>
            <a:ext cx="5745009" cy="4838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2758DF-F80D-7AFC-C741-8A240B60B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2" y="5040304"/>
            <a:ext cx="5558195" cy="3397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8135A2-8424-9F89-3A98-264DC4EB3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3" y="5454063"/>
            <a:ext cx="1415560" cy="3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47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2" y="245806"/>
            <a:ext cx="11023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Classification report, confusion matrix and Validation by </a:t>
            </a:r>
            <a:r>
              <a:rPr lang="en-US" sz="4000" b="1" dirty="0" err="1"/>
              <a:t>ramdom</a:t>
            </a:r>
            <a:r>
              <a:rPr lang="en-US" sz="4000" b="1" dirty="0"/>
              <a:t> data</a:t>
            </a:r>
            <a:endParaRPr lang="en-IN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E52E82-DFF2-FFDC-04D4-4BD708193AC5}"/>
              </a:ext>
            </a:extLst>
          </p:cNvPr>
          <p:cNvSpPr/>
          <p:nvPr/>
        </p:nvSpPr>
        <p:spPr>
          <a:xfrm>
            <a:off x="3525717" y="3704226"/>
            <a:ext cx="3605900" cy="263995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9C20B-CBE7-ED00-F7FC-0045E8A97866}"/>
              </a:ext>
            </a:extLst>
          </p:cNvPr>
          <p:cNvSpPr txBox="1"/>
          <p:nvPr/>
        </p:nvSpPr>
        <p:spPr>
          <a:xfrm>
            <a:off x="3508043" y="3879718"/>
            <a:ext cx="3701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confusion matrix can be used to calculate a variety of metrics, such as accuracy, precision, recall, and F1 score. These metrics can be used to evaluate the performance of a classification model and to identify areas where the model can be improved.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9BAA3A-10AA-5D34-77DE-C20EF5C67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337" y="2754872"/>
            <a:ext cx="4549901" cy="36709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6D7DFE-E592-D7A3-077F-331BEF9ED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1" y="1658001"/>
            <a:ext cx="5119767" cy="20054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B6E69D6-E4F5-D038-BFA1-CDB5FF49DCED}"/>
              </a:ext>
            </a:extLst>
          </p:cNvPr>
          <p:cNvSpPr/>
          <p:nvPr/>
        </p:nvSpPr>
        <p:spPr>
          <a:xfrm>
            <a:off x="67692" y="3774566"/>
            <a:ext cx="3065210" cy="115792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2C4767-2734-535A-9C00-EDBF87CC9A19}"/>
              </a:ext>
            </a:extLst>
          </p:cNvPr>
          <p:cNvSpPr txBox="1"/>
          <p:nvPr/>
        </p:nvSpPr>
        <p:spPr>
          <a:xfrm>
            <a:off x="160433" y="3897020"/>
            <a:ext cx="2972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input provision for users enter scenario and predict conclusion</a:t>
            </a:r>
          </a:p>
        </p:txBody>
      </p:sp>
    </p:spTree>
    <p:extLst>
      <p:ext uri="{BB962C8B-B14F-4D97-AF65-F5344CB8AC3E}">
        <p14:creationId xmlns:p14="http://schemas.microsoft.com/office/powerpoint/2010/main" val="415899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481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1.1 Demographic Distribution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403123" y="1651819"/>
            <a:ext cx="3500284" cy="226142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560438" y="1883435"/>
            <a:ext cx="321514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Marital Status: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There are 405 unmarried people and 405 married people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there is 50% of people are unmarried and 50% are married who invests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B88A7-365F-8FFD-37F7-6E47C7ADE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3" y="4246067"/>
            <a:ext cx="2166091" cy="1230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7726E-B406-92AB-E04D-311D6529A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141" y="1879804"/>
            <a:ext cx="3577458" cy="3356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223FF-C7DA-2C73-1B70-48BA3B302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54" y="1944292"/>
            <a:ext cx="3520447" cy="3437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025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481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1.1 Demographic Distribution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8038405" y="457764"/>
            <a:ext cx="3520446" cy="317009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8147432" y="529413"/>
            <a:ext cx="321514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Marital Status: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There are 196 unmarried men and 187 married men that leads to 24.2% and 23.1% of total population</a:t>
            </a:r>
          </a:p>
          <a:p>
            <a:r>
              <a:rPr lang="en-US" dirty="0">
                <a:solidFill>
                  <a:schemeClr val="bg1"/>
                </a:solidFill>
              </a:rPr>
              <a:t> There are 218 unmarried women and 209 married women that leads to 26.9% and 25.8% of total population that invests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8EEC2-5A0B-DA65-4748-DFD869C6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352" y="2294866"/>
            <a:ext cx="2502205" cy="1511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E35BDE-03F7-D7F4-B79C-DD80B44DA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42" y="3727587"/>
            <a:ext cx="4472477" cy="2644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DCFD55-6C70-F50F-9206-B980A3186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6" y="2368145"/>
            <a:ext cx="3666751" cy="3593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45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481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1.1 Demographic Distribution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6991351" y="953692"/>
            <a:ext cx="4939932" cy="193284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7052702" y="1019413"/>
            <a:ext cx="48785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Age: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There are 183 mature working, 163 prime working, 159 children, 158 elderly and early 147 working </a:t>
            </a:r>
            <a:r>
              <a:rPr lang="en-US" dirty="0" err="1">
                <a:solidFill>
                  <a:schemeClr val="bg1"/>
                </a:solidFill>
              </a:rPr>
              <a:t>consistuting</a:t>
            </a:r>
            <a:r>
              <a:rPr lang="en-US" dirty="0">
                <a:solidFill>
                  <a:schemeClr val="bg1"/>
                </a:solidFill>
              </a:rPr>
              <a:t> to be 22.6%, 20.1%, 19.6%, 19.5% and 18.1% that invests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61650-DCB4-41F3-17EB-9A3F18602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75" y="2294865"/>
            <a:ext cx="2462200" cy="2428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BE6556-3EE9-DC89-57E8-07E196DC7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3275947"/>
            <a:ext cx="4254132" cy="3163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9B2573-12FF-C5B1-9DE6-F7B2DD7CD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5" y="1809862"/>
            <a:ext cx="3666751" cy="4424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21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481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1.1 Demographic Distribution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186813" y="4602493"/>
            <a:ext cx="6042537" cy="184531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248164" y="4658690"/>
            <a:ext cx="60425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Gender , Marital Status and Age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count</a:t>
            </a:r>
            <a:r>
              <a:rPr lang="en-US" sz="2000" dirty="0">
                <a:solidFill>
                  <a:schemeClr val="bg1"/>
                </a:solidFill>
              </a:rPr>
              <a:t> is the number of entity in the dataset that invests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%</a:t>
            </a:r>
            <a:r>
              <a:rPr lang="en-US" sz="2000" dirty="0">
                <a:solidFill>
                  <a:schemeClr val="bg1"/>
                </a:solidFill>
              </a:rPr>
              <a:t> is the percentage of unique age, marital statue and age type in total type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511E9C-2095-3F17-A580-8DFCA7B45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547" y="451820"/>
            <a:ext cx="3671428" cy="5881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5A38C4-A535-65A1-C017-EADFA2031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7" y="1564596"/>
            <a:ext cx="6747387" cy="2906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2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481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1.1 Demographic Distribution</a:t>
            </a:r>
            <a:endParaRPr lang="en-IN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AFBDA1-A833-162D-FB6D-9A2F78D1F435}"/>
              </a:ext>
            </a:extLst>
          </p:cNvPr>
          <p:cNvSpPr/>
          <p:nvPr/>
        </p:nvSpPr>
        <p:spPr>
          <a:xfrm>
            <a:off x="1596513" y="2764169"/>
            <a:ext cx="3566037" cy="55053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FBBAD-ED84-EA94-3C86-797A030458F5}"/>
              </a:ext>
            </a:extLst>
          </p:cNvPr>
          <p:cNvSpPr txBox="1"/>
          <p:nvPr/>
        </p:nvSpPr>
        <p:spPr>
          <a:xfrm>
            <a:off x="1657864" y="2820365"/>
            <a:ext cx="6042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Gender , Marital Status and 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3A216-1972-F434-5462-C109E3B35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14" y="114300"/>
            <a:ext cx="4685693" cy="6286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107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0"/>
            <a:ext cx="8139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1.2 Exploration of </a:t>
            </a:r>
            <a:r>
              <a:rPr lang="en-US" sz="2400" b="1" dirty="0" err="1"/>
              <a:t>Role,Career</a:t>
            </a:r>
            <a:r>
              <a:rPr lang="en-US" sz="2400" b="1" dirty="0"/>
              <a:t> Stages and Income bracket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403123" y="1651819"/>
            <a:ext cx="3500284" cy="226142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550606" y="1917290"/>
            <a:ext cx="32151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Role: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count is the number of entity in the dataset who invests</a:t>
            </a:r>
          </a:p>
          <a:p>
            <a:r>
              <a:rPr lang="en-US" dirty="0">
                <a:solidFill>
                  <a:schemeClr val="bg1"/>
                </a:solidFill>
              </a:rPr>
              <a:t>% is the percentage of unique gender type in total gender type that invests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245C0-3309-8A73-B2CC-AC6DA182746A}"/>
              </a:ext>
            </a:extLst>
          </p:cNvPr>
          <p:cNvSpPr/>
          <p:nvPr/>
        </p:nvSpPr>
        <p:spPr>
          <a:xfrm>
            <a:off x="4510358" y="4606299"/>
            <a:ext cx="7451913" cy="1388357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F76FEC-DA0A-8160-0E92-CF6A0B3734AE}"/>
              </a:ext>
            </a:extLst>
          </p:cNvPr>
          <p:cNvSpPr txBox="1"/>
          <p:nvPr/>
        </p:nvSpPr>
        <p:spPr>
          <a:xfrm>
            <a:off x="4584100" y="4699204"/>
            <a:ext cx="7378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Top Executives is 175 time giving 21.6%, Training and Development Executive is 172 time giving 21.2%, Marketing and </a:t>
            </a:r>
            <a:r>
              <a:rPr lang="en-US" dirty="0" err="1">
                <a:solidFill>
                  <a:schemeClr val="bg1"/>
                </a:solidFill>
              </a:rPr>
              <a:t>SalesExecutive</a:t>
            </a:r>
            <a:r>
              <a:rPr lang="en-US" dirty="0">
                <a:solidFill>
                  <a:schemeClr val="bg1"/>
                </a:solidFill>
              </a:rPr>
              <a:t> is 162 times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20%, Computer and Information is 160 times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19.8% and Advertising and Promotion is 141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17.4% of whole Role who are investing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B27D2-50E5-79F9-90BE-30DFE8933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3" y="4218976"/>
            <a:ext cx="3532639" cy="1757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77D31-90CD-4765-608A-415433DB1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92" y="1667535"/>
            <a:ext cx="5209780" cy="2659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076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BE241-5B3E-03A3-5B3F-B06CC2AA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AB80-4DF2-5702-BB10-A7CA36B3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450"/>
            <a:ext cx="12192000" cy="35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8EFC-48F2-3B40-DECE-EEEAB2232BC4}"/>
              </a:ext>
            </a:extLst>
          </p:cNvPr>
          <p:cNvSpPr txBox="1"/>
          <p:nvPr/>
        </p:nvSpPr>
        <p:spPr>
          <a:xfrm>
            <a:off x="186813" y="245806"/>
            <a:ext cx="8023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 Data Exploration: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15AE8-95B4-F10E-AE64-A0B0BB20D859}"/>
              </a:ext>
            </a:extLst>
          </p:cNvPr>
          <p:cNvSpPr txBox="1"/>
          <p:nvPr/>
        </p:nvSpPr>
        <p:spPr>
          <a:xfrm>
            <a:off x="186813" y="1091381"/>
            <a:ext cx="5449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1.2 Exploration of </a:t>
            </a:r>
            <a:r>
              <a:rPr lang="en-US" sz="2400" b="1" dirty="0" err="1"/>
              <a:t>Role,Career</a:t>
            </a:r>
            <a:r>
              <a:rPr lang="en-US" sz="2400" b="1" dirty="0"/>
              <a:t> Stages and Income bracket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1D54-AEA0-47D5-E53A-8360015CEAE5}"/>
              </a:ext>
            </a:extLst>
          </p:cNvPr>
          <p:cNvSpPr/>
          <p:nvPr/>
        </p:nvSpPr>
        <p:spPr>
          <a:xfrm>
            <a:off x="6991351" y="953692"/>
            <a:ext cx="4939932" cy="193284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9AE07-B558-EEB2-4F9A-DF6D789D872F}"/>
              </a:ext>
            </a:extLst>
          </p:cNvPr>
          <p:cNvSpPr txBox="1"/>
          <p:nvPr/>
        </p:nvSpPr>
        <p:spPr>
          <a:xfrm>
            <a:off x="7052702" y="1019413"/>
            <a:ext cx="48785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Age: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There are 183 mature working, 163 prime working, 159 children, 158 elderly and early 147 working </a:t>
            </a:r>
            <a:r>
              <a:rPr lang="en-US" dirty="0" err="1">
                <a:solidFill>
                  <a:schemeClr val="bg1"/>
                </a:solidFill>
              </a:rPr>
              <a:t>consistuting</a:t>
            </a:r>
            <a:r>
              <a:rPr lang="en-US" dirty="0">
                <a:solidFill>
                  <a:schemeClr val="bg1"/>
                </a:solidFill>
              </a:rPr>
              <a:t> to be 22.6%, 20.1%, 19.6%, 19.5% and 18.1% who are investing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61650-DCB4-41F3-17EB-9A3F18602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75" y="2294865"/>
            <a:ext cx="2462200" cy="2428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BE6556-3EE9-DC89-57E8-07E196DC7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3275947"/>
            <a:ext cx="4254132" cy="3163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9B2573-12FF-C5B1-9DE6-F7B2DD7CD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7" y="1920116"/>
            <a:ext cx="3666751" cy="4424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2519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ysClr val="window" lastClr="FFFFFF"/>
      </a:lt1>
      <a:dk2>
        <a:srgbClr val="4A533D"/>
      </a:dk2>
      <a:lt2>
        <a:srgbClr val="4A533D"/>
      </a:lt2>
      <a:accent1>
        <a:srgbClr val="4A533D"/>
      </a:accent1>
      <a:accent2>
        <a:srgbClr val="4A533D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547</TotalTime>
  <Words>1727</Words>
  <Application>Microsoft Office PowerPoint</Application>
  <PresentationFormat>Widescreen</PresentationFormat>
  <Paragraphs>189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Segoe WPC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Arpan Daniel Frank A.D.F</dc:creator>
  <cp:lastModifiedBy>Arpan Daniel Frank A.D.F</cp:lastModifiedBy>
  <cp:revision>12</cp:revision>
  <dcterms:created xsi:type="dcterms:W3CDTF">2024-04-07T01:59:18Z</dcterms:created>
  <dcterms:modified xsi:type="dcterms:W3CDTF">2024-04-08T02:54:59Z</dcterms:modified>
</cp:coreProperties>
</file>